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72" r:id="rId16"/>
    <p:sldId id="273" r:id="rId17"/>
    <p:sldId id="269" r:id="rId18"/>
  </p:sldIdLst>
  <p:sldSz cx="15243175" cy="8577263"/>
  <p:notesSz cx="8577263" cy="15243175"/>
  <p:embeddedFontLst>
    <p:embeddedFont>
      <p:font typeface="HarmonyOS Sans" panose="02010600030101010101" charset="-122"/>
      <p:regular r:id="rId20"/>
    </p:embeddedFont>
    <p:embeddedFont>
      <p:font typeface="Source Han Sans CN" panose="02010600030101010101" charset="-122"/>
      <p:regular r:id="rId21"/>
    </p:embeddedFont>
    <p:embeddedFont>
      <p:font typeface="Barlow" panose="00000500000000000000" pitchFamily="2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574053-37E5-4622-B16B-B353EFF2EDC7}" v="7" dt="2024-11-21T13:16:53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8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枫凪泠音" userId="6a463b7f-64d2-4ba6-9493-9adde0809685" providerId="ADAL" clId="{EF574053-37E5-4622-B16B-B353EFF2EDC7}"/>
    <pc:docChg chg="custSel addSld modSld">
      <pc:chgData name="枫凪泠音" userId="6a463b7f-64d2-4ba6-9493-9adde0809685" providerId="ADAL" clId="{EF574053-37E5-4622-B16B-B353EFF2EDC7}" dt="2024-11-21T13:16:53.649" v="14"/>
      <pc:docMkLst>
        <pc:docMk/>
      </pc:docMkLst>
      <pc:sldChg chg="addSp delSp modSp add mod">
        <pc:chgData name="枫凪泠音" userId="6a463b7f-64d2-4ba6-9493-9adde0809685" providerId="ADAL" clId="{EF574053-37E5-4622-B16B-B353EFF2EDC7}" dt="2024-11-21T13:16:53.649" v="14"/>
        <pc:sldMkLst>
          <pc:docMk/>
          <pc:sldMk cId="3816402873" sldId="273"/>
        </pc:sldMkLst>
        <pc:spChg chg="del">
          <ac:chgData name="枫凪泠音" userId="6a463b7f-64d2-4ba6-9493-9adde0809685" providerId="ADAL" clId="{EF574053-37E5-4622-B16B-B353EFF2EDC7}" dt="2024-11-21T13:16:22.880" v="5" actId="478"/>
          <ac:spMkLst>
            <pc:docMk/>
            <pc:sldMk cId="3816402873" sldId="273"/>
            <ac:spMk id="2" creationId="{382314E4-96BA-886F-57D2-0AC4A915A45F}"/>
          </ac:spMkLst>
        </pc:spChg>
        <pc:spChg chg="del">
          <ac:chgData name="枫凪泠音" userId="6a463b7f-64d2-4ba6-9493-9adde0809685" providerId="ADAL" clId="{EF574053-37E5-4622-B16B-B353EFF2EDC7}" dt="2024-11-21T13:16:23.861" v="6" actId="478"/>
          <ac:spMkLst>
            <pc:docMk/>
            <pc:sldMk cId="3816402873" sldId="273"/>
            <ac:spMk id="4" creationId="{6F9184BD-76A5-7294-7617-D8B66BFFE0E0}"/>
          </ac:spMkLst>
        </pc:spChg>
        <pc:spChg chg="del">
          <ac:chgData name="枫凪泠音" userId="6a463b7f-64d2-4ba6-9493-9adde0809685" providerId="ADAL" clId="{EF574053-37E5-4622-B16B-B353EFF2EDC7}" dt="2024-11-21T13:16:27.347" v="8" actId="478"/>
          <ac:spMkLst>
            <pc:docMk/>
            <pc:sldMk cId="3816402873" sldId="273"/>
            <ac:spMk id="5" creationId="{B983EB77-8B85-A7B8-4D99-F128A14ACDC4}"/>
          </ac:spMkLst>
        </pc:spChg>
        <pc:spChg chg="add mod">
          <ac:chgData name="枫凪泠音" userId="6a463b7f-64d2-4ba6-9493-9adde0809685" providerId="ADAL" clId="{EF574053-37E5-4622-B16B-B353EFF2EDC7}" dt="2024-11-21T13:16:53.649" v="14"/>
          <ac:spMkLst>
            <pc:docMk/>
            <pc:sldMk cId="3816402873" sldId="273"/>
            <ac:spMk id="6" creationId="{4F8957A5-E3ED-595C-B09C-929E9355CC28}"/>
          </ac:spMkLst>
        </pc:spChg>
        <pc:spChg chg="mod">
          <ac:chgData name="枫凪泠音" userId="6a463b7f-64d2-4ba6-9493-9adde0809685" providerId="ADAL" clId="{EF574053-37E5-4622-B16B-B353EFF2EDC7}" dt="2024-11-21T13:16:30.944" v="9" actId="14100"/>
          <ac:spMkLst>
            <pc:docMk/>
            <pc:sldMk cId="3816402873" sldId="273"/>
            <ac:spMk id="10" creationId="{974883BB-E744-F56B-77D0-C891B3B8C0E0}"/>
          </ac:spMkLst>
        </pc:spChg>
        <pc:spChg chg="del">
          <ac:chgData name="枫凪泠音" userId="6a463b7f-64d2-4ba6-9493-9adde0809685" providerId="ADAL" clId="{EF574053-37E5-4622-B16B-B353EFF2EDC7}" dt="2024-11-21T13:16:21.552" v="3" actId="478"/>
          <ac:spMkLst>
            <pc:docMk/>
            <pc:sldMk cId="3816402873" sldId="273"/>
            <ac:spMk id="11" creationId="{65B0C103-400E-0C96-9594-22D0D4659A2C}"/>
          </ac:spMkLst>
        </pc:spChg>
        <pc:spChg chg="del">
          <ac:chgData name="枫凪泠音" userId="6a463b7f-64d2-4ba6-9493-9adde0809685" providerId="ADAL" clId="{EF574053-37E5-4622-B16B-B353EFF2EDC7}" dt="2024-11-21T13:16:19.859" v="1" actId="478"/>
          <ac:spMkLst>
            <pc:docMk/>
            <pc:sldMk cId="3816402873" sldId="273"/>
            <ac:spMk id="13" creationId="{3504FACB-69F8-D70C-5969-34863A2BE253}"/>
          </ac:spMkLst>
        </pc:spChg>
        <pc:picChg chg="add mod">
          <ac:chgData name="枫凪泠音" userId="6a463b7f-64d2-4ba6-9493-9adde0809685" providerId="ADAL" clId="{EF574053-37E5-4622-B16B-B353EFF2EDC7}" dt="2024-11-21T13:16:39.753" v="10"/>
          <ac:picMkLst>
            <pc:docMk/>
            <pc:sldMk cId="3816402873" sldId="273"/>
            <ac:picMk id="3" creationId="{D17585FE-D868-C393-3328-C4C4F4F80457}"/>
          </ac:picMkLst>
        </pc:picChg>
        <pc:picChg chg="del">
          <ac:chgData name="枫凪泠音" userId="6a463b7f-64d2-4ba6-9493-9adde0809685" providerId="ADAL" clId="{EF574053-37E5-4622-B16B-B353EFF2EDC7}" dt="2024-11-21T13:16:25.408" v="7" actId="478"/>
          <ac:picMkLst>
            <pc:docMk/>
            <pc:sldMk cId="3816402873" sldId="273"/>
            <ac:picMk id="2050" creationId="{F72D42D9-10DC-3FFB-D916-3292A2D63A87}"/>
          </ac:picMkLst>
        </pc:picChg>
        <pc:picChg chg="del">
          <ac:chgData name="枫凪泠音" userId="6a463b7f-64d2-4ba6-9493-9adde0809685" providerId="ADAL" clId="{EF574053-37E5-4622-B16B-B353EFF2EDC7}" dt="2024-11-21T13:16:20.394" v="2" actId="478"/>
          <ac:picMkLst>
            <pc:docMk/>
            <pc:sldMk cId="3816402873" sldId="273"/>
            <ac:picMk id="2051" creationId="{A7BAC5DF-07B2-DF51-D2E3-B3D8D7FAB112}"/>
          </ac:picMkLst>
        </pc:picChg>
        <pc:picChg chg="del">
          <ac:chgData name="枫凪泠音" userId="6a463b7f-64d2-4ba6-9493-9adde0809685" providerId="ADAL" clId="{EF574053-37E5-4622-B16B-B353EFF2EDC7}" dt="2024-11-21T13:16:22.055" v="4" actId="478"/>
          <ac:picMkLst>
            <pc:docMk/>
            <pc:sldMk cId="3816402873" sldId="273"/>
            <ac:picMk id="2052" creationId="{9C047CF5-069D-E537-291B-91E9940772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BE71E-B625-43BA-4518-FFC5D038F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9F021-9F3E-45C8-99FD-5DE8B7A63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E295E-A1A3-1BB4-EDBE-AA265510B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FEABB-B4A9-C2C4-0FBD-D98C98FB3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30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3894-02D7-31E1-99A8-2A8A67F2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95E31-1ABC-06F3-423A-8FD317243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FE9C5-0907-EFA8-0502-149A260EE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37CD7-F0C2-CFE5-725B-BF6B98863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49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99E7-73A9-689C-B3EA-71CA69A6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88963-6311-2C10-CCE5-A26390248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75DAF-79A8-8FCB-1581-D5FCD88A7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FD1B-2271-D585-AC06-99279785B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4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21" Type="http://schemas.openxmlformats.org/officeDocument/2006/relationships/image" Target="../media/image7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5"/>
          <a:stretch/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9264" y="2971800"/>
            <a:ext cx="12819888" cy="11430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60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Fleet Encounter游戏开发结题报告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4407408" y="4544568"/>
            <a:ext cx="5943600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王力钦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王宇卓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杨朝平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郑权涌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荆浚淇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王韵涵</a:t>
            </a:r>
            <a:endParaRPr lang="en-US" sz="1600" dirty="0">
              <a:solidFill>
                <a:srgbClr val="FFFFFF"/>
              </a:solidFill>
              <a:latin typeface="HarmonyOS Sans" pitchFamily="34" charset="0"/>
              <a:ea typeface="HarmonyOS Sans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8096" y="475488"/>
            <a:ext cx="1344168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Fleet Encounter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638544" y="7223760"/>
            <a:ext cx="1956816" cy="4023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500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汇报人</a:t>
            </a:r>
            <a:r>
              <a:rPr 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：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07" b="29"/>
          <a:stretch/>
        </p:blipFill>
        <p:spPr>
          <a:xfrm>
            <a:off x="0" y="0"/>
            <a:ext cx="15243048" cy="85587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3528" y="3136392"/>
            <a:ext cx="2862072" cy="22860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6000" b="1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创新点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3977640" y="2852928"/>
            <a:ext cx="2724912" cy="28529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12000" dirty="0"/>
          </a:p>
        </p:txBody>
      </p:sp>
      <p:sp>
        <p:nvSpPr>
          <p:cNvPr id="5" name="Shape 2"/>
          <p:cNvSpPr/>
          <p:nvPr/>
        </p:nvSpPr>
        <p:spPr>
          <a:xfrm>
            <a:off x="6940296" y="3648456"/>
            <a:ext cx="36576" cy="1280160"/>
          </a:xfrm>
          <a:prstGeom prst="rect">
            <a:avLst/>
          </a:prstGeom>
          <a:solidFill>
            <a:srgbClr val="FFFF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45336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四、创新点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9092" y="7564700"/>
            <a:ext cx="347472" cy="34747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8" y="2267712"/>
            <a:ext cx="54864" cy="450799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47520" y="2267712"/>
            <a:ext cx="54864" cy="450799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7560" y="2267712"/>
            <a:ext cx="246888" cy="450799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7336" y="2267712"/>
            <a:ext cx="246888" cy="450799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7968" y="2267712"/>
            <a:ext cx="246888" cy="4507992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67744" y="2267712"/>
            <a:ext cx="246888" cy="4507992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828800" y="2971800"/>
            <a:ext cx="457200" cy="457200"/>
          </a:xfrm>
          <a:prstGeom prst="ellipse">
            <a:avLst/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016" tIns="0" rIns="1016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1" name="Text 2"/>
          <p:cNvSpPr/>
          <p:nvPr/>
        </p:nvSpPr>
        <p:spPr>
          <a:xfrm>
            <a:off x="1865376" y="3008376"/>
            <a:ext cx="374904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1200" dirty="0"/>
          </a:p>
        </p:txBody>
      </p:sp>
      <p:sp>
        <p:nvSpPr>
          <p:cNvPr id="12" name="Text 3"/>
          <p:cNvSpPr/>
          <p:nvPr/>
        </p:nvSpPr>
        <p:spPr>
          <a:xfrm>
            <a:off x="914400" y="4352544"/>
            <a:ext cx="2313432" cy="189280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游戏将传统弹幕射击和团队策略相结合，引入指挥官与英雄机分工合作的设计，使得玩家不仅要专注于弹幕射击游戏技能，还要关注团队协作与局势把握，增加了游戏的深度和趣味性。</a:t>
            </a:r>
            <a:endParaRPr lang="en-US" sz="1400" dirty="0"/>
          </a:p>
        </p:txBody>
      </p:sp>
      <p:sp>
        <p:nvSpPr>
          <p:cNvPr id="13" name="Text 4"/>
          <p:cNvSpPr/>
          <p:nvPr/>
        </p:nvSpPr>
        <p:spPr>
          <a:xfrm>
            <a:off x="960120" y="3639312"/>
            <a:ext cx="2194560" cy="6217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对抗玩法设计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4553712" y="2971800"/>
            <a:ext cx="457200" cy="457200"/>
          </a:xfrm>
          <a:prstGeom prst="ellipse">
            <a:avLst/>
          </a:prstGeom>
          <a:noFill/>
          <a:ln w="19050">
            <a:solidFill>
              <a:srgbClr val="6379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016" tIns="0" rIns="1016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5" name="Text 6"/>
          <p:cNvSpPr/>
          <p:nvPr/>
        </p:nvSpPr>
        <p:spPr>
          <a:xfrm>
            <a:off x="4590288" y="3017520"/>
            <a:ext cx="38404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1200" dirty="0"/>
          </a:p>
        </p:txBody>
      </p:sp>
      <p:sp>
        <p:nvSpPr>
          <p:cNvPr id="16" name="Text 7"/>
          <p:cNvSpPr/>
          <p:nvPr/>
        </p:nvSpPr>
        <p:spPr>
          <a:xfrm>
            <a:off x="3730752" y="4352544"/>
            <a:ext cx="2240280" cy="189280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异步数据包分组与传输机制提高了数据包处理效率和数据容错率，使游戏在高延迟网络环境中也能保证流畅体验。结合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TypeScript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动态对象与模拟事件驱动机制，实现数据包和游戏对象的高效绑定，为实时游戏数据传输的开发提供了新的实现思路。</a:t>
            </a:r>
            <a:endParaRPr lang="en-US" sz="1400" dirty="0"/>
          </a:p>
        </p:txBody>
      </p:sp>
      <p:sp>
        <p:nvSpPr>
          <p:cNvPr id="17" name="Text 8"/>
          <p:cNvSpPr/>
          <p:nvPr/>
        </p:nvSpPr>
        <p:spPr>
          <a:xfrm>
            <a:off x="3657600" y="3639312"/>
            <a:ext cx="2240280" cy="6217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异步通讯优化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10113264" y="2971800"/>
            <a:ext cx="457200" cy="457200"/>
          </a:xfrm>
          <a:prstGeom prst="ellipse">
            <a:avLst/>
          </a:prstGeom>
          <a:noFill/>
          <a:ln w="19050">
            <a:solidFill>
              <a:srgbClr val="6379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016" tIns="0" rIns="1016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9" name="Text 10"/>
          <p:cNvSpPr/>
          <p:nvPr/>
        </p:nvSpPr>
        <p:spPr>
          <a:xfrm>
            <a:off x="10149840" y="3017520"/>
            <a:ext cx="38404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1200" dirty="0"/>
          </a:p>
        </p:txBody>
      </p:sp>
      <p:sp>
        <p:nvSpPr>
          <p:cNvPr id="20" name="Text 11"/>
          <p:cNvSpPr/>
          <p:nvPr/>
        </p:nvSpPr>
        <p:spPr>
          <a:xfrm>
            <a:off x="9226296" y="4352544"/>
            <a:ext cx="2221992" cy="189280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Node.js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作为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Spring Boot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子进程运行，通过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HTTP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和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WebSocket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通信，将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Spring Boot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作为前端和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Nodejs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之间的</a:t>
            </a:r>
            <a:r>
              <a:rPr lang="en-US" altLang="zh-CN" sz="1400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Websocket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代理，结合各自优势，解决了账户管理、数据访问与实时响应的需求，集百家之长。打破了传统的帧同步和状态同步的概念，实现了两者的相互融合与相互平衡。</a:t>
            </a:r>
            <a:endParaRPr lang="en-US" sz="1400" dirty="0"/>
          </a:p>
        </p:txBody>
      </p:sp>
      <p:sp>
        <p:nvSpPr>
          <p:cNvPr id="21" name="Text 12"/>
          <p:cNvSpPr/>
          <p:nvPr/>
        </p:nvSpPr>
        <p:spPr>
          <a:xfrm>
            <a:off x="9189720" y="3639312"/>
            <a:ext cx="2286000" cy="6217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多技术栈结合</a:t>
            </a:r>
            <a:endParaRPr lang="en-US" sz="1600" dirty="0"/>
          </a:p>
        </p:txBody>
      </p:sp>
      <p:sp>
        <p:nvSpPr>
          <p:cNvPr id="22" name="Text 13"/>
          <p:cNvSpPr/>
          <p:nvPr/>
        </p:nvSpPr>
        <p:spPr>
          <a:xfrm>
            <a:off x="7397496" y="2971800"/>
            <a:ext cx="457200" cy="457200"/>
          </a:xfrm>
          <a:prstGeom prst="ellipse">
            <a:avLst/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016" tIns="0" rIns="1016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23" name="Text 14"/>
          <p:cNvSpPr/>
          <p:nvPr/>
        </p:nvSpPr>
        <p:spPr>
          <a:xfrm>
            <a:off x="7434072" y="3017520"/>
            <a:ext cx="38404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1200" dirty="0"/>
          </a:p>
        </p:txBody>
      </p:sp>
      <p:sp>
        <p:nvSpPr>
          <p:cNvPr id="24" name="Text 15"/>
          <p:cNvSpPr/>
          <p:nvPr/>
        </p:nvSpPr>
        <p:spPr>
          <a:xfrm>
            <a:off x="6473952" y="4352544"/>
            <a:ext cx="2313432" cy="189280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创新性地将实时演算与后端控制结合，在确保流畅性的同时减少了前后端同步的误差。该算法适应了高延迟网络环境下的需求，为未来开发其他多人实时交互游戏提供了参考。</a:t>
            </a:r>
            <a:endParaRPr lang="en-US" sz="1400" dirty="0"/>
          </a:p>
        </p:txBody>
      </p:sp>
      <p:sp>
        <p:nvSpPr>
          <p:cNvPr id="25" name="Text 16"/>
          <p:cNvSpPr/>
          <p:nvPr/>
        </p:nvSpPr>
        <p:spPr>
          <a:xfrm>
            <a:off x="6510528" y="3639312"/>
            <a:ext cx="2240280" cy="6217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前后端逻辑结合优化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12957048" y="2971800"/>
            <a:ext cx="457200" cy="457200"/>
          </a:xfrm>
          <a:prstGeom prst="ellipse">
            <a:avLst/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016" tIns="0" rIns="1016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27" name="Text 18"/>
          <p:cNvSpPr/>
          <p:nvPr/>
        </p:nvSpPr>
        <p:spPr>
          <a:xfrm>
            <a:off x="12993624" y="3008376"/>
            <a:ext cx="38404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1200" dirty="0"/>
          </a:p>
        </p:txBody>
      </p:sp>
      <p:sp>
        <p:nvSpPr>
          <p:cNvPr id="28" name="Text 19"/>
          <p:cNvSpPr/>
          <p:nvPr/>
        </p:nvSpPr>
        <p:spPr>
          <a:xfrm>
            <a:off x="12060936" y="4352544"/>
            <a:ext cx="2240280" cy="189280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团队自制游戏素材，实现了游戏素材自主化。</a:t>
            </a:r>
            <a:endParaRPr lang="en-US" sz="1400" dirty="0"/>
          </a:p>
        </p:txBody>
      </p:sp>
      <p:sp>
        <p:nvSpPr>
          <p:cNvPr id="29" name="Text 20"/>
          <p:cNvSpPr/>
          <p:nvPr/>
        </p:nvSpPr>
        <p:spPr>
          <a:xfrm>
            <a:off x="12088368" y="3639312"/>
            <a:ext cx="2194560" cy="6217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游戏素材自主化</a:t>
            </a:r>
            <a:endParaRPr lang="en-US" sz="160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88764" y="7564700"/>
            <a:ext cx="347472" cy="347472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44368" y="7590826"/>
            <a:ext cx="347472" cy="347472"/>
          </a:xfrm>
          <a:prstGeom prst="rect">
            <a:avLst/>
          </a:prstGeom>
        </p:spPr>
      </p:pic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69927" y="7578634"/>
            <a:ext cx="347472" cy="347472"/>
          </a:xfrm>
          <a:prstGeom prst="rect">
            <a:avLst/>
          </a:prstGeom>
        </p:spPr>
      </p:pic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049486" y="7543799"/>
            <a:ext cx="347472" cy="347472"/>
          </a:xfrm>
          <a:prstGeom prst="rect">
            <a:avLst/>
          </a:prstGeom>
        </p:spPr>
      </p:pic>
      <p:pic>
        <p:nvPicPr>
          <p:cNvPr id="34" name="Image 11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8952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07" b="29"/>
          <a:stretch/>
        </p:blipFill>
        <p:spPr>
          <a:xfrm>
            <a:off x="0" y="0"/>
            <a:ext cx="15243048" cy="85587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3528" y="3136392"/>
            <a:ext cx="2862072" cy="22860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6000" b="1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结束语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3977640" y="2852928"/>
            <a:ext cx="2724912" cy="28529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12000" dirty="0"/>
          </a:p>
        </p:txBody>
      </p:sp>
      <p:sp>
        <p:nvSpPr>
          <p:cNvPr id="5" name="Shape 2"/>
          <p:cNvSpPr/>
          <p:nvPr/>
        </p:nvSpPr>
        <p:spPr>
          <a:xfrm>
            <a:off x="6940296" y="3648456"/>
            <a:ext cx="36576" cy="1280160"/>
          </a:xfrm>
          <a:prstGeom prst="rect">
            <a:avLst/>
          </a:prstGeom>
          <a:solidFill>
            <a:srgbClr val="FFFF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084BE3-F36F-38FE-FBC1-58DDB7DC8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CDB8D58-CB57-B385-7963-B74C0DAB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4873752"/>
            <a:ext cx="6419088" cy="317296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E7278BA-852C-CB2E-46FC-711B9FFFC0EA}"/>
              </a:ext>
            </a:extLst>
          </p:cNvPr>
          <p:cNvSpPr/>
          <p:nvPr/>
        </p:nvSpPr>
        <p:spPr>
          <a:xfrm>
            <a:off x="1545336" y="466344"/>
            <a:ext cx="12710160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五、结束语</a:t>
            </a:r>
            <a:endParaRPr lang="en-US" sz="3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12E04F74-F01F-7A9D-8245-C7BD82999B49}"/>
              </a:ext>
            </a:extLst>
          </p:cNvPr>
          <p:cNvSpPr/>
          <p:nvPr/>
        </p:nvSpPr>
        <p:spPr>
          <a:xfrm>
            <a:off x="7726680" y="4873752"/>
            <a:ext cx="6419088" cy="3172968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7690C75-B42D-114D-62BD-4C17193E4F1B}"/>
              </a:ext>
            </a:extLst>
          </p:cNvPr>
          <p:cNvSpPr/>
          <p:nvPr/>
        </p:nvSpPr>
        <p:spPr>
          <a:xfrm>
            <a:off x="3465576" y="2670048"/>
            <a:ext cx="3895344" cy="253288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本项目“</a:t>
            </a:r>
            <a:r>
              <a:rPr lang="en-US" altLang="zh-CN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Fleet Encounter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游戏开发”旨在探索飞行射击类游戏的创新与优化，经过开发团队的努力和反复测试，最终实现了预期目标。</a:t>
            </a:r>
            <a:endParaRPr lang="en-US" sz="15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BCF803BD-9F68-EE21-0C13-217B53AAB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873752"/>
            <a:ext cx="2002536" cy="3172968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7A98327E-8F91-818F-D748-17E3E57D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680" y="1527048"/>
            <a:ext cx="2002536" cy="317296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2E46AAC3-F3AE-C6F1-6672-24F4F33F58FE}"/>
              </a:ext>
            </a:extLst>
          </p:cNvPr>
          <p:cNvSpPr/>
          <p:nvPr/>
        </p:nvSpPr>
        <p:spPr>
          <a:xfrm>
            <a:off x="1097280" y="4892040"/>
            <a:ext cx="6419088" cy="3172968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27C17739-CCB2-E672-3FFE-76B345C400D0}"/>
              </a:ext>
            </a:extLst>
          </p:cNvPr>
          <p:cNvSpPr/>
          <p:nvPr/>
        </p:nvSpPr>
        <p:spPr>
          <a:xfrm>
            <a:off x="1097280" y="1527048"/>
            <a:ext cx="6419088" cy="3172968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057C3BE-DE48-2735-7480-F9E73B6100E3}"/>
              </a:ext>
            </a:extLst>
          </p:cNvPr>
          <p:cNvSpPr/>
          <p:nvPr/>
        </p:nvSpPr>
        <p:spPr>
          <a:xfrm>
            <a:off x="10003536" y="2805031"/>
            <a:ext cx="4023360" cy="253288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该游戏突破传统弹幕射击模式，在保留射击核心玩法的同时融入了团队合作对抗元素。</a:t>
            </a:r>
            <a:endParaRPr lang="en-US" sz="15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E8DDE78D-87A3-459C-1A56-27E05FFB4FCA}"/>
              </a:ext>
            </a:extLst>
          </p:cNvPr>
          <p:cNvSpPr/>
          <p:nvPr/>
        </p:nvSpPr>
        <p:spPr>
          <a:xfrm>
            <a:off x="3364992" y="5855643"/>
            <a:ext cx="3895344" cy="253288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项目的成功不仅使开发团队掌握了</a:t>
            </a:r>
            <a:r>
              <a:rPr lang="en-US" altLang="zh-CN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Cocos Creator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、</a:t>
            </a:r>
            <a:r>
              <a:rPr lang="en-US" altLang="zh-CN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Node.js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等游戏开发技术，还积累了</a:t>
            </a:r>
            <a:r>
              <a:rPr lang="en-US" altLang="zh-CN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WebSocket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通信、跨平台兼容、异步数据处理等重要经验。</a:t>
            </a:r>
            <a:endParaRPr lang="en-US" sz="150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8BF9D66D-01CE-AA99-F807-8A18623C1473}"/>
              </a:ext>
            </a:extLst>
          </p:cNvPr>
          <p:cNvSpPr/>
          <p:nvPr/>
        </p:nvSpPr>
        <p:spPr>
          <a:xfrm>
            <a:off x="7726680" y="1527048"/>
            <a:ext cx="6419088" cy="3172968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E780C365-C51C-29BF-495E-3D42DCBDC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952" y="457200"/>
            <a:ext cx="612648" cy="859536"/>
          </a:xfrm>
          <a:prstGeom prst="rect">
            <a:avLst/>
          </a:prstGeom>
        </p:spPr>
      </p:pic>
      <p:pic>
        <p:nvPicPr>
          <p:cNvPr id="15" name="图片 14" descr="电脑萤幕亮着&#10;&#10;描述已自动生成">
            <a:extLst>
              <a:ext uri="{FF2B5EF4-FFF2-40B4-BE49-F238E27FC236}">
                <a16:creationId xmlns:a16="http://schemas.microsoft.com/office/drawing/2014/main" id="{18AA6E08-C631-57FE-4160-9710CF1B4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" y="1527048"/>
            <a:ext cx="2028825" cy="3190875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E5EB36BC-1BE2-9370-F8F9-F94764D08FC9}"/>
              </a:ext>
            </a:extLst>
          </p:cNvPr>
          <p:cNvSpPr/>
          <p:nvPr/>
        </p:nvSpPr>
        <p:spPr>
          <a:xfrm>
            <a:off x="8101711" y="5115414"/>
            <a:ext cx="1801241" cy="253288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未来，该项目的研究成果可应用于更多实时在线游戏开发，为相关领域带来新的设计理念与技术实现方法。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40589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5636545" y="4450567"/>
            <a:ext cx="1591056" cy="52031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合理的数据调整</a:t>
            </a:r>
            <a:endParaRPr lang="en-US" sz="1500" dirty="0"/>
          </a:p>
        </p:txBody>
      </p:sp>
      <p:sp>
        <p:nvSpPr>
          <p:cNvPr id="10" name="Shape 4"/>
          <p:cNvSpPr/>
          <p:nvPr/>
        </p:nvSpPr>
        <p:spPr>
          <a:xfrm>
            <a:off x="1097280" y="1527047"/>
            <a:ext cx="6419088" cy="6345501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5"/>
          <p:cNvSpPr/>
          <p:nvPr/>
        </p:nvSpPr>
        <p:spPr>
          <a:xfrm>
            <a:off x="8040243" y="7149737"/>
            <a:ext cx="6083808" cy="7942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异步数据包收发和实时演算结合</a:t>
            </a:r>
            <a:endParaRPr lang="en-US" sz="1500" dirty="0"/>
          </a:p>
        </p:txBody>
      </p:sp>
      <p:sp>
        <p:nvSpPr>
          <p:cNvPr id="13" name="Shape 7"/>
          <p:cNvSpPr/>
          <p:nvPr/>
        </p:nvSpPr>
        <p:spPr>
          <a:xfrm>
            <a:off x="7726680" y="1527048"/>
            <a:ext cx="6419088" cy="6345500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1027" name="图片 1">
            <a:extLst>
              <a:ext uri="{FF2B5EF4-FFF2-40B4-BE49-F238E27FC236}">
                <a16:creationId xmlns:a16="http://schemas.microsoft.com/office/drawing/2014/main" id="{9FF4E8BD-1975-7BF3-B18C-117D5FFC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24" y="1499615"/>
            <a:ext cx="4123436" cy="635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2">
            <a:extLst>
              <a:ext uri="{FF2B5EF4-FFF2-40B4-BE49-F238E27FC236}">
                <a16:creationId xmlns:a16="http://schemas.microsoft.com/office/drawing/2014/main" id="{620085D0-475D-6793-15C3-FCE3323A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86" y="1499614"/>
            <a:ext cx="6502465" cy="555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23A4B-35F0-4AB9-D2B1-4E415692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1BAD6F25-0A45-A786-078F-C867FBB8B9A4}"/>
              </a:ext>
            </a:extLst>
          </p:cNvPr>
          <p:cNvSpPr/>
          <p:nvPr/>
        </p:nvSpPr>
        <p:spPr>
          <a:xfrm>
            <a:off x="2644149" y="7324779"/>
            <a:ext cx="4820594" cy="52031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altLang="zh-CN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Spring Boot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项目内置</a:t>
            </a:r>
            <a:r>
              <a:rPr lang="en-US" altLang="zh-CN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Node.js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项目</a:t>
            </a:r>
            <a:endParaRPr lang="en-US" sz="1500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58452FE3-4583-9E8E-CACD-061C81915C74}"/>
              </a:ext>
            </a:extLst>
          </p:cNvPr>
          <p:cNvSpPr/>
          <p:nvPr/>
        </p:nvSpPr>
        <p:spPr>
          <a:xfrm>
            <a:off x="1097280" y="1527047"/>
            <a:ext cx="6419088" cy="6345501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531AB8C6-C57B-E691-90A7-0322F3FE24FF}"/>
              </a:ext>
            </a:extLst>
          </p:cNvPr>
          <p:cNvSpPr/>
          <p:nvPr/>
        </p:nvSpPr>
        <p:spPr>
          <a:xfrm>
            <a:off x="8062087" y="3984881"/>
            <a:ext cx="6083808" cy="7942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自研</a:t>
            </a:r>
            <a:r>
              <a:rPr lang="en-US" altLang="zh-CN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Game-Component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架构</a:t>
            </a:r>
            <a:endParaRPr lang="en-US" sz="150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82B5570A-54AB-4F5E-7E07-177F5C2CC0D7}"/>
              </a:ext>
            </a:extLst>
          </p:cNvPr>
          <p:cNvSpPr/>
          <p:nvPr/>
        </p:nvSpPr>
        <p:spPr>
          <a:xfrm>
            <a:off x="7770923" y="185849"/>
            <a:ext cx="6419088" cy="4196142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2050" name="图片 3">
            <a:extLst>
              <a:ext uri="{FF2B5EF4-FFF2-40B4-BE49-F238E27FC236}">
                <a16:creationId xmlns:a16="http://schemas.microsoft.com/office/drawing/2014/main" id="{C1E8969A-C9E0-063C-A35F-BCF5B838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03" y="1536191"/>
            <a:ext cx="5856442" cy="562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45">
            <a:extLst>
              <a:ext uri="{FF2B5EF4-FFF2-40B4-BE49-F238E27FC236}">
                <a16:creationId xmlns:a16="http://schemas.microsoft.com/office/drawing/2014/main" id="{D9E61C1E-6FEA-3B9B-4F69-DCF43E9B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45" y="466344"/>
            <a:ext cx="6154244" cy="34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hape 7">
            <a:extLst>
              <a:ext uri="{FF2B5EF4-FFF2-40B4-BE49-F238E27FC236}">
                <a16:creationId xmlns:a16="http://schemas.microsoft.com/office/drawing/2014/main" id="{02036EB9-0C8C-73E0-8C2D-D9159888A733}"/>
              </a:ext>
            </a:extLst>
          </p:cNvPr>
          <p:cNvSpPr/>
          <p:nvPr/>
        </p:nvSpPr>
        <p:spPr>
          <a:xfrm>
            <a:off x="7778433" y="4381991"/>
            <a:ext cx="6419088" cy="4027005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2052" name="图片 4">
            <a:extLst>
              <a:ext uri="{FF2B5EF4-FFF2-40B4-BE49-F238E27FC236}">
                <a16:creationId xmlns:a16="http://schemas.microsoft.com/office/drawing/2014/main" id="{99C6A345-BC0E-15FC-F561-1C007B93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087" y="4526098"/>
            <a:ext cx="5665885" cy="319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5">
            <a:extLst>
              <a:ext uri="{FF2B5EF4-FFF2-40B4-BE49-F238E27FC236}">
                <a16:creationId xmlns:a16="http://schemas.microsoft.com/office/drawing/2014/main" id="{37F8C44B-DE71-BCCC-FBE4-1A53470CE5CC}"/>
              </a:ext>
            </a:extLst>
          </p:cNvPr>
          <p:cNvSpPr/>
          <p:nvPr/>
        </p:nvSpPr>
        <p:spPr>
          <a:xfrm>
            <a:off x="8214487" y="7872548"/>
            <a:ext cx="6083808" cy="7942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en-US" altLang="zh-CN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QTS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环境下的容器化部署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5316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9D122-3294-8A42-93A9-F6479F09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">
            <a:extLst>
              <a:ext uri="{FF2B5EF4-FFF2-40B4-BE49-F238E27FC236}">
                <a16:creationId xmlns:a16="http://schemas.microsoft.com/office/drawing/2014/main" id="{974883BB-E744-F56B-77D0-C891B3B8C0E0}"/>
              </a:ext>
            </a:extLst>
          </p:cNvPr>
          <p:cNvSpPr/>
          <p:nvPr/>
        </p:nvSpPr>
        <p:spPr>
          <a:xfrm>
            <a:off x="1097279" y="1527047"/>
            <a:ext cx="13602789" cy="6345501"/>
          </a:xfrm>
          <a:prstGeom prst="roundRect">
            <a:avLst>
              <a:gd name="adj" fmla="val 5476"/>
            </a:avLst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4" descr="preencoded.png">
            <a:extLst>
              <a:ext uri="{FF2B5EF4-FFF2-40B4-BE49-F238E27FC236}">
                <a16:creationId xmlns:a16="http://schemas.microsoft.com/office/drawing/2014/main" id="{D17585FE-D868-C393-3328-C4C4F4F80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952" y="457200"/>
            <a:ext cx="612648" cy="85953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F8957A5-E3ED-595C-B09C-929E9355CC28}"/>
              </a:ext>
            </a:extLst>
          </p:cNvPr>
          <p:cNvSpPr/>
          <p:nvPr/>
        </p:nvSpPr>
        <p:spPr>
          <a:xfrm>
            <a:off x="1545336" y="466344"/>
            <a:ext cx="12710160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演示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640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5"/>
          <a:stretch/>
        </p:blipFill>
        <p:spPr>
          <a:xfrm>
            <a:off x="9144" y="0"/>
            <a:ext cx="15243048" cy="8577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3440" y="4553712"/>
            <a:ext cx="5943600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王力钦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王宇卓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杨朝平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郑权涌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荆浚淇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王韵涵</a:t>
            </a:r>
            <a:endParaRPr lang="en-US" altLang="zh-CN" sz="1600" dirty="0">
              <a:solidFill>
                <a:srgbClr val="FFFFFF"/>
              </a:solidFill>
              <a:latin typeface="HarmonyOS Sans" pitchFamily="34" charset="0"/>
              <a:ea typeface="HarmonyOS Sans" pitchFamily="3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7240" y="493776"/>
            <a:ext cx="1344168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Fleet Encounter</a:t>
            </a:r>
            <a:endParaRPr lang="en-US" altLang="zh-CN" sz="1400" dirty="0"/>
          </a:p>
        </p:txBody>
      </p:sp>
      <p:sp>
        <p:nvSpPr>
          <p:cNvPr id="5" name="Text 2"/>
          <p:cNvSpPr/>
          <p:nvPr/>
        </p:nvSpPr>
        <p:spPr>
          <a:xfrm>
            <a:off x="1773936" y="2990088"/>
            <a:ext cx="11713464" cy="13716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72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谢谢观看</a:t>
            </a:r>
            <a:endParaRPr lang="en-US" sz="7200" dirty="0"/>
          </a:p>
        </p:txBody>
      </p:sp>
      <p:sp>
        <p:nvSpPr>
          <p:cNvPr id="6" name="Text 3"/>
          <p:cNvSpPr/>
          <p:nvPr/>
        </p:nvSpPr>
        <p:spPr>
          <a:xfrm>
            <a:off x="6638544" y="7223760"/>
            <a:ext cx="1956816" cy="4023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500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汇报人</a:t>
            </a:r>
            <a:r>
              <a:rPr 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：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1728" y="740664"/>
            <a:ext cx="8375904" cy="12801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一、课题背景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3972032" y="768096"/>
            <a:ext cx="566928" cy="12161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rgbClr val="63A3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4663440" y="202082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34902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4663440" y="6583680"/>
            <a:ext cx="8412480" cy="12801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五</a:t>
            </a: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、</a:t>
            </a:r>
            <a:r>
              <a:rPr lang="zh-CN" alt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结束语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13990320" y="6693408"/>
            <a:ext cx="731520" cy="12161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63A3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3600" dirty="0"/>
          </a:p>
        </p:txBody>
      </p:sp>
      <p:sp>
        <p:nvSpPr>
          <p:cNvPr id="7" name="Shape 5"/>
          <p:cNvSpPr/>
          <p:nvPr/>
        </p:nvSpPr>
        <p:spPr>
          <a:xfrm>
            <a:off x="4672584" y="787298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34902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4690872" y="5129784"/>
            <a:ext cx="8375904" cy="12801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四</a:t>
            </a: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、</a:t>
            </a:r>
            <a:r>
              <a:rPr lang="zh-CN" alt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创新点</a:t>
            </a:r>
            <a:endParaRPr lang="en-US" sz="3600" dirty="0"/>
          </a:p>
        </p:txBody>
      </p:sp>
      <p:sp>
        <p:nvSpPr>
          <p:cNvPr id="9" name="Text 7"/>
          <p:cNvSpPr/>
          <p:nvPr/>
        </p:nvSpPr>
        <p:spPr>
          <a:xfrm>
            <a:off x="13990320" y="5157216"/>
            <a:ext cx="758952" cy="12161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63A3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3600" dirty="0"/>
          </a:p>
        </p:txBody>
      </p:sp>
      <p:sp>
        <p:nvSpPr>
          <p:cNvPr id="10" name="Shape 8"/>
          <p:cNvSpPr/>
          <p:nvPr/>
        </p:nvSpPr>
        <p:spPr>
          <a:xfrm>
            <a:off x="4663440" y="639165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34902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4690872" y="3666744"/>
            <a:ext cx="8375904" cy="12801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三、研究结果</a:t>
            </a:r>
            <a:endParaRPr lang="en-US" sz="3600" dirty="0"/>
          </a:p>
        </p:txBody>
      </p:sp>
      <p:sp>
        <p:nvSpPr>
          <p:cNvPr id="12" name="Text 10"/>
          <p:cNvSpPr/>
          <p:nvPr/>
        </p:nvSpPr>
        <p:spPr>
          <a:xfrm>
            <a:off x="13990320" y="3703320"/>
            <a:ext cx="731520" cy="12161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63A3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3600" dirty="0"/>
          </a:p>
        </p:txBody>
      </p:sp>
      <p:sp>
        <p:nvSpPr>
          <p:cNvPr id="13" name="Shape 11"/>
          <p:cNvSpPr/>
          <p:nvPr/>
        </p:nvSpPr>
        <p:spPr>
          <a:xfrm>
            <a:off x="4663440" y="4937760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34902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4690872" y="2221991"/>
            <a:ext cx="8394192" cy="12801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二、课题研究内容与方法</a:t>
            </a:r>
            <a:endParaRPr lang="en-US" sz="3600" dirty="0"/>
          </a:p>
        </p:txBody>
      </p:sp>
      <p:sp>
        <p:nvSpPr>
          <p:cNvPr id="15" name="Text 13"/>
          <p:cNvSpPr/>
          <p:nvPr/>
        </p:nvSpPr>
        <p:spPr>
          <a:xfrm>
            <a:off x="13990320" y="2240280"/>
            <a:ext cx="749808" cy="12161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63A3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3600" dirty="0"/>
          </a:p>
        </p:txBody>
      </p:sp>
      <p:sp>
        <p:nvSpPr>
          <p:cNvPr id="16" name="Shape 14"/>
          <p:cNvSpPr/>
          <p:nvPr/>
        </p:nvSpPr>
        <p:spPr>
          <a:xfrm>
            <a:off x="4645152" y="348386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34902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66928" y="1408176"/>
            <a:ext cx="108813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CONTEXTS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66928" y="77724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目录</a:t>
            </a: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07" b="29"/>
          <a:stretch/>
        </p:blipFill>
        <p:spPr>
          <a:xfrm>
            <a:off x="0" y="0"/>
            <a:ext cx="15243048" cy="85587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3527" y="3136392"/>
            <a:ext cx="5252575" cy="22860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6000" b="1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课题背景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3977640" y="2852928"/>
            <a:ext cx="2724912" cy="28529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12000" dirty="0"/>
          </a:p>
        </p:txBody>
      </p:sp>
      <p:sp>
        <p:nvSpPr>
          <p:cNvPr id="5" name="Shape 2"/>
          <p:cNvSpPr/>
          <p:nvPr/>
        </p:nvSpPr>
        <p:spPr>
          <a:xfrm>
            <a:off x="6940296" y="3648456"/>
            <a:ext cx="36576" cy="1280160"/>
          </a:xfrm>
          <a:prstGeom prst="rect">
            <a:avLst/>
          </a:prstGeom>
          <a:solidFill>
            <a:srgbClr val="FFFF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073" r="899"/>
          <a:stretch/>
        </p:blipFill>
        <p:spPr>
          <a:xfrm>
            <a:off x="10186416" y="1837944"/>
            <a:ext cx="4178808" cy="28437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l="858" r="918"/>
          <a:stretch/>
        </p:blipFill>
        <p:spPr>
          <a:xfrm>
            <a:off x="5522976" y="1837944"/>
            <a:ext cx="4187952" cy="28437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 t="27275" b="27364"/>
          <a:stretch/>
        </p:blipFill>
        <p:spPr>
          <a:xfrm>
            <a:off x="813816" y="1837944"/>
            <a:ext cx="4178808" cy="2843784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813816" y="1837944"/>
            <a:ext cx="4169664" cy="6007608"/>
          </a:xfrm>
          <a:prstGeom prst="rect">
            <a:avLst/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1"/>
          <p:cNvSpPr/>
          <p:nvPr/>
        </p:nvSpPr>
        <p:spPr>
          <a:xfrm>
            <a:off x="5532120" y="1837944"/>
            <a:ext cx="4169664" cy="6007608"/>
          </a:xfrm>
          <a:prstGeom prst="rect">
            <a:avLst/>
          </a:prstGeom>
          <a:noFill/>
          <a:ln w="19050">
            <a:solidFill>
              <a:srgbClr val="6379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2"/>
          <p:cNvSpPr/>
          <p:nvPr/>
        </p:nvSpPr>
        <p:spPr>
          <a:xfrm>
            <a:off x="10195560" y="1837944"/>
            <a:ext cx="4169664" cy="6007608"/>
          </a:xfrm>
          <a:prstGeom prst="rect">
            <a:avLst/>
          </a:prstGeom>
          <a:noFill/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778" tIns="1778" rIns="1778" bIns="1778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8" name="Shape 3"/>
          <p:cNvSpPr/>
          <p:nvPr/>
        </p:nvSpPr>
        <p:spPr>
          <a:xfrm>
            <a:off x="822960" y="7735824"/>
            <a:ext cx="4160520" cy="109728"/>
          </a:xfrm>
          <a:prstGeom prst="rect">
            <a:avLst/>
          </a:prstGeom>
          <a:solidFill>
            <a:srgbClr val="63A3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/>
          <p:cNvSpPr/>
          <p:nvPr/>
        </p:nvSpPr>
        <p:spPr>
          <a:xfrm>
            <a:off x="5532120" y="7735824"/>
            <a:ext cx="4160520" cy="109728"/>
          </a:xfrm>
          <a:prstGeom prst="rect">
            <a:avLst/>
          </a:prstGeom>
          <a:solidFill>
            <a:srgbClr val="6379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10204704" y="7735824"/>
            <a:ext cx="4160520" cy="109728"/>
          </a:xfrm>
          <a:prstGeom prst="rect">
            <a:avLst/>
          </a:prstGeom>
          <a:solidFill>
            <a:srgbClr val="63A3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1014984" y="4873752"/>
            <a:ext cx="3803904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800" b="1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游戏简介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5742432" y="4873752"/>
            <a:ext cx="378561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18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游戏产业与技术发展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0396728" y="4873752"/>
            <a:ext cx="3803904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18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社交互动与文化传承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014984" y="5257800"/>
            <a:ext cx="3794760" cy="23134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"Fleet Encounter"</a:t>
            </a:r>
            <a:r>
              <a:rPr lang="zh-CN" altLang="en-US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是一款专注于提供刺激和策略性体验的多人飞机大战游戏，支持四名玩家分别操控英雄机并释放僚机。游戏设计旨在提供紧张激烈的战斗氛围，通过鼓励玩家之间的合作与竞争，培养团队协作精神和战略思维。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5724144" y="5266944"/>
            <a:ext cx="3858768" cy="23134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随着数字游戏市场的迅速成长，电子竞技已成为全球关注的现象。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"Fleet Encounter"</a:t>
            </a:r>
            <a:r>
              <a:rPr lang="zh-CN" altLang="en-US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将充分利用智能手机、云计算和虚拟现实技术的发展，提供高质量画面和流畅的跨平台用户体验。游戏行业的发展与国家文化软实力、文化影响力的提升息息相关，</a:t>
            </a: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"Fleet Encounter"</a:t>
            </a:r>
            <a:r>
              <a:rPr lang="zh-CN" altLang="en-US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将助力推动游戏行业的高质量发展。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0396728" y="5266944"/>
            <a:ext cx="3803904" cy="23134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"Fleet Encounter"</a:t>
            </a:r>
            <a:r>
              <a:rPr lang="zh-CN" altLang="en-US" sz="16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不仅是一种娱乐方式，更是促进社交和团队协作的平台。游戏通过多人协同机制提升玩家的情感愉悦感，同时传承和推广飞机大战游戏的经典文化，为玩家提供沉浸式体验，激发情感共鸣，并为新一代玩家注入新的活力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545336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一、课题背景</a:t>
            </a:r>
            <a:endParaRPr lang="en-US" sz="36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952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07" b="29"/>
          <a:stretch/>
        </p:blipFill>
        <p:spPr>
          <a:xfrm>
            <a:off x="0" y="0"/>
            <a:ext cx="15243048" cy="85587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3527" y="3136392"/>
            <a:ext cx="5766381" cy="22860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课题研究内容与方法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3977640" y="2852928"/>
            <a:ext cx="2724912" cy="28529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12000" dirty="0"/>
          </a:p>
        </p:txBody>
      </p:sp>
      <p:sp>
        <p:nvSpPr>
          <p:cNvPr id="5" name="Shape 2"/>
          <p:cNvSpPr/>
          <p:nvPr/>
        </p:nvSpPr>
        <p:spPr>
          <a:xfrm>
            <a:off x="6940296" y="3648456"/>
            <a:ext cx="36576" cy="1280160"/>
          </a:xfrm>
          <a:prstGeom prst="rect">
            <a:avLst/>
          </a:prstGeom>
          <a:solidFill>
            <a:srgbClr val="FFFF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18288" y="4910328"/>
            <a:ext cx="14392656" cy="91440"/>
          </a:xfrm>
          <a:prstGeom prst="rect">
            <a:avLst/>
          </a:prstGeom>
          <a:solidFill>
            <a:srgbClr val="808080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    </a:t>
            </a:r>
            <a:endParaRPr lang="en-US" sz="1400" dirty="0"/>
          </a:p>
        </p:txBody>
      </p:sp>
      <p:sp>
        <p:nvSpPr>
          <p:cNvPr id="3" name="Shape 1"/>
          <p:cNvSpPr/>
          <p:nvPr/>
        </p:nvSpPr>
        <p:spPr>
          <a:xfrm rot="5400000">
            <a:off x="14374368" y="4754880"/>
            <a:ext cx="420624" cy="402336"/>
          </a:xfrm>
          <a:prstGeom prst="triangle">
            <a:avLst/>
          </a:prstGeom>
          <a:solidFill>
            <a:srgbClr val="808080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950976" y="5221224"/>
            <a:ext cx="694944" cy="4572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63A3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2024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055864" y="5221224"/>
            <a:ext cx="676656" cy="4572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63A3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2026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517136" y="4343400"/>
            <a:ext cx="676656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637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2025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7784" y="4000500"/>
            <a:ext cx="2761488" cy="227685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研究合理的游戏机制和游戏数据，实现公平对战、体验最优化。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57784" y="3574651"/>
            <a:ext cx="2761488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团队角色分配与数据调整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133856" y="4791456"/>
            <a:ext cx="347472" cy="347472"/>
          </a:xfrm>
          <a:prstGeom prst="ellipse">
            <a:avLst/>
          </a:prstGeom>
          <a:solidFill>
            <a:srgbClr val="63A3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762" tIns="0" rIns="762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216152" y="4873752"/>
            <a:ext cx="173736" cy="173736"/>
          </a:xfrm>
          <a:prstGeom prst="ellipse">
            <a:avLst/>
          </a:prstGeom>
          <a:solidFill>
            <a:srgbClr val="63A3FF"/>
          </a:solidFill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381" tIns="0" rIns="381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8229600" y="4791456"/>
            <a:ext cx="347472" cy="347472"/>
          </a:xfrm>
          <a:prstGeom prst="ellipse">
            <a:avLst/>
          </a:prstGeom>
          <a:solidFill>
            <a:srgbClr val="63A3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762" tIns="0" rIns="762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8311896" y="4873752"/>
            <a:ext cx="173736" cy="173736"/>
          </a:xfrm>
          <a:prstGeom prst="ellipse">
            <a:avLst/>
          </a:prstGeom>
          <a:solidFill>
            <a:srgbClr val="63A3FF"/>
          </a:solidFill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381" tIns="0" rIns="381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681728" y="4791456"/>
            <a:ext cx="347472" cy="347472"/>
          </a:xfrm>
          <a:prstGeom prst="ellipse">
            <a:avLst/>
          </a:prstGeom>
          <a:solidFill>
            <a:srgbClr val="6379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762" tIns="0" rIns="762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764024" y="4873752"/>
            <a:ext cx="173736" cy="173736"/>
          </a:xfrm>
          <a:prstGeom prst="ellipse">
            <a:avLst/>
          </a:prstGeom>
          <a:solidFill>
            <a:srgbClr val="6379FF"/>
          </a:solidFill>
          <a:ln w="19050">
            <a:solidFill>
              <a:srgbClr val="6379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381" tIns="0" rIns="381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545336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研究内容</a:t>
            </a:r>
            <a:endParaRPr lang="en-US" sz="3600" dirty="0"/>
          </a:p>
        </p:txBody>
      </p:sp>
      <p:sp>
        <p:nvSpPr>
          <p:cNvPr id="16" name="Text 14"/>
          <p:cNvSpPr/>
          <p:nvPr/>
        </p:nvSpPr>
        <p:spPr>
          <a:xfrm>
            <a:off x="11411712" y="4343400"/>
            <a:ext cx="65836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637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2027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1567160" y="4791456"/>
            <a:ext cx="347472" cy="347472"/>
          </a:xfrm>
          <a:prstGeom prst="ellipse">
            <a:avLst/>
          </a:prstGeom>
          <a:solidFill>
            <a:srgbClr val="6379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762" tIns="0" rIns="762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1658600" y="4873752"/>
            <a:ext cx="173736" cy="173736"/>
          </a:xfrm>
          <a:prstGeom prst="ellipse">
            <a:avLst/>
          </a:prstGeom>
          <a:solidFill>
            <a:srgbClr val="6379FF"/>
          </a:solidFill>
          <a:ln w="19050">
            <a:solidFill>
              <a:srgbClr val="6379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381" tIns="0" rIns="381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" pitchFamily="34" charset="0"/>
                <a:ea typeface="Source Han Sans CN" pitchFamily="34" charset="-122"/>
                <a:cs typeface="Source Han Sans CN" pitchFamily="34" charset="-120"/>
              </a:rPr>
              <a:t> 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562856" y="5669280"/>
            <a:ext cx="2752344" cy="227685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学习前沿的前后端技术和游戏引擎，了解业内领先的游戏引擎的内部架构和优化方法，深入理解流行前后端框架的核心技术并加以利用。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4562856" y="5276088"/>
            <a:ext cx="2752344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技术栈与架构设计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616952" y="3735324"/>
            <a:ext cx="2761488" cy="227685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研究优化算法，既要保证后端的低负载、低带宽占用，又要保证前端流畅的视觉效果。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616952" y="3305556"/>
            <a:ext cx="2761488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数据包与通信优化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1457432" y="5669280"/>
            <a:ext cx="2761488" cy="227685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研究</a:t>
            </a:r>
            <a:r>
              <a:rPr lang="en-US" sz="1500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nodejs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和</a:t>
            </a:r>
            <a:r>
              <a:rPr 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java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的跨平台特性，以及</a:t>
            </a:r>
            <a:r>
              <a:rPr 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docker</a:t>
            </a: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等跨平台部署工具。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11457432" y="5276088"/>
            <a:ext cx="2761488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跨平台开发</a:t>
            </a:r>
            <a:endParaRPr lang="en-US" sz="18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952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440" y="1554480"/>
            <a:ext cx="2816352" cy="31546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9552" y="1801368"/>
            <a:ext cx="1719072" cy="3465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8192" y="4370832"/>
            <a:ext cx="3355848" cy="158191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916168" y="3163824"/>
            <a:ext cx="310896" cy="4572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000" dirty="0"/>
          </a:p>
        </p:txBody>
      </p:sp>
      <p:sp>
        <p:nvSpPr>
          <p:cNvPr id="6" name="Text 1"/>
          <p:cNvSpPr/>
          <p:nvPr/>
        </p:nvSpPr>
        <p:spPr>
          <a:xfrm>
            <a:off x="8823960" y="2633472"/>
            <a:ext cx="402336" cy="4572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580376" y="5257800"/>
            <a:ext cx="411480" cy="4572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3072384" y="2788920"/>
            <a:ext cx="2304288" cy="17190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通过学习其他游戏数值的计算方式，加之多人长期实践，研究出最合理的游戏角色分配和游戏数值，积累经验。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2932829" y="2350008"/>
            <a:ext cx="4407408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8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学习数据计算方式并实践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0067544" y="2788920"/>
            <a:ext cx="2646970" cy="17190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学习引擎的底层架构和运行原理，并仿照该架构从零搭建游戏服务端，掌握游戏的帧控制方式和优化方法。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0067544" y="2395728"/>
            <a:ext cx="4407408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8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从源码层面研究游戏引擎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5577840" y="6574536"/>
            <a:ext cx="4407408" cy="17190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广泛学习前后端技术栈，集百家之长，为每种场景分配最合适的技术栈。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821424" y="6208776"/>
            <a:ext cx="4407408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18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融合多种技术栈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545336" y="475488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研究方法</a:t>
            </a:r>
            <a:endParaRPr lang="en-US" sz="3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952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07" b="29"/>
          <a:stretch/>
        </p:blipFill>
        <p:spPr>
          <a:xfrm>
            <a:off x="0" y="0"/>
            <a:ext cx="15243048" cy="85587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3528" y="3136392"/>
            <a:ext cx="3169484" cy="22860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6000" b="1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研究结果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3977640" y="2852928"/>
            <a:ext cx="2724912" cy="28529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12000" dirty="0"/>
          </a:p>
        </p:txBody>
      </p:sp>
      <p:sp>
        <p:nvSpPr>
          <p:cNvPr id="5" name="Shape 2"/>
          <p:cNvSpPr/>
          <p:nvPr/>
        </p:nvSpPr>
        <p:spPr>
          <a:xfrm>
            <a:off x="6940296" y="3648456"/>
            <a:ext cx="36576" cy="1280160"/>
          </a:xfrm>
          <a:prstGeom prst="rect">
            <a:avLst/>
          </a:prstGeom>
          <a:solidFill>
            <a:srgbClr val="FFFF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45336" y="475488"/>
            <a:ext cx="13039344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三、研究结果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30936" y="1874520"/>
            <a:ext cx="6821424" cy="1874520"/>
          </a:xfrm>
          <a:prstGeom prst="roundRect">
            <a:avLst>
              <a:gd name="adj" fmla="val 9268"/>
            </a:avLst>
          </a:prstGeom>
          <a:solidFill>
            <a:srgbClr val="63A3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45536" y="2093976"/>
            <a:ext cx="4050792" cy="14813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每队分配一名指挥官和一名英雄机，指挥官负责释放僚机，对敌方英雄机发起攻击，英雄机则通过击毁敌方僚机和特殊道具攻击获取积分。游戏结果由团队分数决定，击毁敌方英雄机或游戏时间结束后，得分高者获胜。游戏时间、英雄机子弹射速、生命值和恢复速度、僚机填充时间和冷却时间等数据经过精心计算和调整，使竞技最大限度达到平衡。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3232" y="2816352"/>
            <a:ext cx="2029968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角色分配与游戏数据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472184" y="2194560"/>
            <a:ext cx="530352" cy="530352"/>
          </a:xfrm>
          <a:prstGeom prst="ellipse">
            <a:avLst/>
          </a:prstGeom>
          <a:solidFill>
            <a:srgbClr val="63A3FF"/>
          </a:solidFill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2843784" y="2148840"/>
            <a:ext cx="0" cy="1335024"/>
          </a:xfrm>
          <a:prstGeom prst="line">
            <a:avLst/>
          </a:prstGeom>
          <a:solidFill>
            <a:srgbClr val="FFFFFF"/>
          </a:solidFill>
          <a:ln w="19050">
            <a:solidFill>
              <a:srgbClr val="63A3FF">
                <a:alpha val="6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545336" y="2276856"/>
            <a:ext cx="384048" cy="3749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717536" y="1874520"/>
            <a:ext cx="6821424" cy="1874520"/>
          </a:xfrm>
          <a:prstGeom prst="roundRect">
            <a:avLst>
              <a:gd name="adj" fmla="val 9268"/>
            </a:avLst>
          </a:prstGeom>
          <a:solidFill>
            <a:srgbClr val="63A3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10222992" y="2093976"/>
            <a:ext cx="4050792" cy="14813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玩家可以在网络条件良好的情况下体验到流畅的多人对战。前端采用自创的实时演算与后端数据控制结合的算法，使得在高网络延迟情况下，游戏的画面和操控依然顺畅，满足了不同设备和网络环境下的操作体验需求。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900416" y="2816352"/>
            <a:ext cx="1847088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稳定的</a:t>
            </a:r>
            <a:r>
              <a:rPr lang="en-US" sz="1600" b="1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游戏视觉体验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558784" y="2194560"/>
            <a:ext cx="530352" cy="530352"/>
          </a:xfrm>
          <a:prstGeom prst="ellipse">
            <a:avLst/>
          </a:prstGeom>
          <a:solidFill>
            <a:srgbClr val="63A3FF"/>
          </a:solidFill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9930384" y="2148840"/>
            <a:ext cx="0" cy="1335024"/>
          </a:xfrm>
          <a:prstGeom prst="line">
            <a:avLst/>
          </a:prstGeom>
          <a:solidFill>
            <a:srgbClr val="FFFFFF"/>
          </a:solidFill>
          <a:ln w="19050">
            <a:solidFill>
              <a:srgbClr val="63A3FF">
                <a:alpha val="6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631936" y="2276856"/>
            <a:ext cx="384048" cy="3749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0936" y="3922776"/>
            <a:ext cx="6821424" cy="1874520"/>
          </a:xfrm>
          <a:prstGeom prst="roundRect">
            <a:avLst>
              <a:gd name="adj" fmla="val 9268"/>
            </a:avLst>
          </a:prstGeom>
          <a:solidFill>
            <a:srgbClr val="63A3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3145536" y="4142232"/>
            <a:ext cx="4050792" cy="14813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前端：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Cocos Creator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实现游戏场景及逻辑，使用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TypeScript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编写，使游戏逻辑与前端可动态绑定。通过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WebSocket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进行前后端数据通信，以实现实时互动。</a:t>
            </a:r>
            <a:endParaRPr lang="en-US" altLang="zh-CN" sz="1400" dirty="0">
              <a:solidFill>
                <a:srgbClr val="FFFFFF"/>
              </a:solidFill>
              <a:latin typeface="HarmonyOS Sans" pitchFamily="34" charset="0"/>
              <a:ea typeface="HarmonyOS Sans" pitchFamily="34" charset="-122"/>
              <a:cs typeface="HarmonyOS Sans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后端：采用</a:t>
            </a:r>
            <a:r>
              <a:rPr 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Spring Boot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和</a:t>
            </a:r>
            <a:r>
              <a:rPr 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Node.js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</a:rPr>
              <a:t>的混合架构，分为账户管理服务端和游戏服务端。</a:t>
            </a:r>
            <a:endParaRPr lang="en-US" sz="1400" dirty="0">
              <a:solidFill>
                <a:srgbClr val="FFFFFF"/>
              </a:solidFill>
              <a:latin typeface="HarmonyOS Sans" pitchFamily="34" charset="0"/>
              <a:ea typeface="HarmonyOS Sans" pitchFamily="34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3816" y="4864608"/>
            <a:ext cx="1847088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技术栈与架构设计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472184" y="4242816"/>
            <a:ext cx="530352" cy="530352"/>
          </a:xfrm>
          <a:prstGeom prst="ellipse">
            <a:avLst/>
          </a:prstGeom>
          <a:solidFill>
            <a:srgbClr val="63A3FF"/>
          </a:solidFill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2843784" y="4197096"/>
            <a:ext cx="0" cy="1335024"/>
          </a:xfrm>
          <a:prstGeom prst="line">
            <a:avLst/>
          </a:prstGeom>
          <a:solidFill>
            <a:srgbClr val="FFFFFF"/>
          </a:solidFill>
          <a:ln w="19050">
            <a:solidFill>
              <a:srgbClr val="63A3FF">
                <a:alpha val="6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545336" y="4325112"/>
            <a:ext cx="384048" cy="3749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717536" y="3922776"/>
            <a:ext cx="6821424" cy="1874520"/>
          </a:xfrm>
          <a:prstGeom prst="roundRect">
            <a:avLst>
              <a:gd name="adj" fmla="val 9268"/>
            </a:avLst>
          </a:prstGeom>
          <a:solidFill>
            <a:srgbClr val="63A3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222992" y="4142232"/>
            <a:ext cx="4050792" cy="14813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WebSocket</a:t>
            </a:r>
            <a:r>
              <a:rPr lang="zh-CN" altLang="en-US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实现了高效的前后端实时通讯，异步数据包传输机制有效减少了网络堵塞，提升了响应速度。采用前后端帧数差异化，后端</a:t>
            </a:r>
            <a:r>
              <a:rPr lang="en-US" altLang="zh-CN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20</a:t>
            </a:r>
            <a:r>
              <a:rPr lang="zh-CN" altLang="en-US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帧，前端不限，大大减少了后端负载。数据包按帧分组发送，避免因网络延迟或帧数差异导致的帧数据错乱。</a:t>
            </a:r>
            <a:r>
              <a:rPr lang="en-US" altLang="zh-CN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TypeScript</a:t>
            </a:r>
            <a:r>
              <a:rPr lang="zh-CN" altLang="en-US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的动态对象特性使得数据包能够与游戏对象直接绑定，显著提升了项目开发的扩展性。数据处理上模拟</a:t>
            </a:r>
            <a:r>
              <a:rPr lang="en-US" altLang="zh-CN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JavaScript</a:t>
            </a:r>
            <a:r>
              <a:rPr lang="zh-CN" altLang="en-US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的事件绑定机制，优化了数据包处理逻辑。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7900416" y="4864608"/>
            <a:ext cx="1847088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高效的</a:t>
            </a:r>
            <a:r>
              <a:rPr lang="en-US" sz="1600" b="1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实时通讯机制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558784" y="4242816"/>
            <a:ext cx="530352" cy="530352"/>
          </a:xfrm>
          <a:prstGeom prst="ellipse">
            <a:avLst/>
          </a:prstGeom>
          <a:solidFill>
            <a:srgbClr val="63A3FF"/>
          </a:solidFill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9930384" y="4197096"/>
            <a:ext cx="0" cy="1335024"/>
          </a:xfrm>
          <a:prstGeom prst="line">
            <a:avLst/>
          </a:prstGeom>
          <a:solidFill>
            <a:srgbClr val="FFFFFF"/>
          </a:solidFill>
          <a:ln w="19050">
            <a:solidFill>
              <a:srgbClr val="63A3FF">
                <a:alpha val="6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631936" y="4315968"/>
            <a:ext cx="38404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0936" y="6007608"/>
            <a:ext cx="6821424" cy="1874520"/>
          </a:xfrm>
          <a:prstGeom prst="roundRect">
            <a:avLst>
              <a:gd name="adj" fmla="val 9268"/>
            </a:avLst>
          </a:prstGeom>
          <a:solidFill>
            <a:srgbClr val="63A3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3145536" y="6217920"/>
            <a:ext cx="4050792" cy="14813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使用</a:t>
            </a:r>
            <a:r>
              <a:rPr lang="en-US" altLang="zh-CN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Spring </a:t>
            </a:r>
            <a:r>
              <a:rPr lang="en-US" altLang="zh-CN" sz="1200" dirty="0" err="1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Boot+MySQL</a:t>
            </a:r>
            <a:r>
              <a:rPr lang="zh-CN" altLang="en-US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作为账户管理服务端，不仅实现了用户状态管理，还提供了灵活的数据存储与查询方式，为用户提供更高效的账户服务。</a:t>
            </a:r>
            <a:r>
              <a:rPr lang="en-US" altLang="zh-CN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Node.js</a:t>
            </a:r>
            <a:r>
              <a:rPr lang="zh-CN" altLang="en-US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作为游戏逻辑的载体，通过事件驱动的机制加速了游戏响应，并实现了前后端数据包与逻辑互通，大大提高了开发效率。</a:t>
            </a:r>
            <a:r>
              <a:rPr lang="en-US" altLang="zh-CN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Spring Boot</a:t>
            </a:r>
            <a:r>
              <a:rPr lang="zh-CN" altLang="en-US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和</a:t>
            </a:r>
            <a:r>
              <a:rPr lang="en-US" altLang="zh-CN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Node.js</a:t>
            </a:r>
            <a:r>
              <a:rPr lang="zh-CN" altLang="en-US" sz="12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的结合综合利用了二者的长处，平衡了开发效率和运行效率。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813816" y="6922008"/>
            <a:ext cx="1847088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数据存储与管理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472184" y="6300216"/>
            <a:ext cx="530352" cy="530352"/>
          </a:xfrm>
          <a:prstGeom prst="ellipse">
            <a:avLst/>
          </a:prstGeom>
          <a:solidFill>
            <a:srgbClr val="63A3FF"/>
          </a:solidFill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2843784" y="6272784"/>
            <a:ext cx="0" cy="1335024"/>
          </a:xfrm>
          <a:prstGeom prst="line">
            <a:avLst/>
          </a:prstGeom>
          <a:solidFill>
            <a:srgbClr val="FFFFFF"/>
          </a:solidFill>
          <a:ln w="19050">
            <a:solidFill>
              <a:srgbClr val="63A3FF">
                <a:alpha val="6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1545336" y="6373368"/>
            <a:ext cx="38404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717536" y="6007608"/>
            <a:ext cx="6821424" cy="1874520"/>
          </a:xfrm>
          <a:prstGeom prst="roundRect">
            <a:avLst>
              <a:gd name="adj" fmla="val 9268"/>
            </a:avLst>
          </a:prstGeom>
          <a:solidFill>
            <a:srgbClr val="63A3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10222992" y="6217920"/>
            <a:ext cx="4050792" cy="14813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使用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Docker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容器部署后端，使整个系统具备良好的可扩展性和跨平台性。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Docker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环境的使用减少了因系统差异带来的兼容性问题，为后续扩展和维护提供了保障。使用动态域名解析将域名与动态公网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IP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绑定，实现固定域名稳定访问。部署系统采用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QNAP QTS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，提供了稳定高效的容器部署环境。前端利用</a:t>
            </a:r>
            <a:r>
              <a:rPr lang="en-US" altLang="zh-CN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Cocos Creator</a:t>
            </a:r>
            <a:r>
              <a:rPr lang="zh-CN" altLang="en-US" sz="1400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原生的跨平台性，实现多设备互联。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7900416" y="6949440"/>
            <a:ext cx="1847088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HarmonyOS Sans" pitchFamily="34" charset="0"/>
                <a:ea typeface="HarmonyOS Sans" pitchFamily="34" charset="-122"/>
                <a:cs typeface="HarmonyOS Sans" pitchFamily="34" charset="-120"/>
              </a:rPr>
              <a:t>容器化部署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558784" y="6327648"/>
            <a:ext cx="530352" cy="530352"/>
          </a:xfrm>
          <a:prstGeom prst="ellipse">
            <a:avLst/>
          </a:prstGeom>
          <a:solidFill>
            <a:srgbClr val="63A3FF"/>
          </a:solidFill>
          <a:ln w="19050">
            <a:solidFill>
              <a:srgbClr val="63A3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9930384" y="6272784"/>
            <a:ext cx="0" cy="1335024"/>
          </a:xfrm>
          <a:prstGeom prst="line">
            <a:avLst/>
          </a:prstGeom>
          <a:solidFill>
            <a:srgbClr val="FFFFFF"/>
          </a:solidFill>
          <a:ln w="19050">
            <a:solidFill>
              <a:srgbClr val="63A3FF">
                <a:alpha val="6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631936" y="6400800"/>
            <a:ext cx="384048" cy="3749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06</a:t>
            </a:r>
            <a:endParaRPr lang="en-US" sz="1600" dirty="0"/>
          </a:p>
        </p:txBody>
      </p:sp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952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1471</Words>
  <Application>Microsoft Office PowerPoint</Application>
  <PresentationFormat>自定义</PresentationFormat>
  <Paragraphs>139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Barlow</vt:lpstr>
      <vt:lpstr>Source Han Sans CN</vt:lpstr>
      <vt:lpstr>HarmonyOS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Fleet Encounter游戏开发结题报告</dc:title>
  <dc:subject>Fleet Encounter游戏开发结题报告</dc:subject>
  <dc:creator>PPTGO</dc:creator>
  <cp:lastModifiedBy>枫凪泠音</cp:lastModifiedBy>
  <cp:revision>2</cp:revision>
  <dcterms:created xsi:type="dcterms:W3CDTF">2024-11-21T12:24:28Z</dcterms:created>
  <dcterms:modified xsi:type="dcterms:W3CDTF">2024-11-21T13:16:58Z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2024-11-21T13:14:54Z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d4a5ab31-58ef-4e4a-9c38-f868f63e047e</vt:lpwstr>
  </property>
  <property fmtid="{D5CDD505-2E9C-101B-9397-08002B2CF9AE}" pid="7" name="MSIP_Label_defa4170-0d19-0005-0004-bc88714345d2_ActionId">
    <vt:lpwstr>4c1bb951-c732-49ec-861f-2307fb82bfc2</vt:lpwstr>
  </property>
  <property fmtid="{D5CDD505-2E9C-101B-9397-08002B2CF9AE}" pid="8" name="MSIP_Label_defa4170-0d19-0005-0004-bc88714345d2_ContentBits">
    <vt:lpwstr>0</vt:lpwstr>
  </property>
</Properties>
</file>